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92" r:id="rId3"/>
    <p:sldId id="257" r:id="rId4"/>
    <p:sldId id="293" r:id="rId5"/>
    <p:sldId id="294" r:id="rId6"/>
    <p:sldId id="318" r:id="rId7"/>
    <p:sldId id="319" r:id="rId8"/>
    <p:sldId id="320" r:id="rId9"/>
    <p:sldId id="321" r:id="rId10"/>
    <p:sldId id="322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3" r:id="rId20"/>
    <p:sldId id="335" r:id="rId21"/>
    <p:sldId id="336" r:id="rId22"/>
    <p:sldId id="33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9EB"/>
    <a:srgbClr val="B31B1B"/>
  </p:clrMru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8" autoAdjust="0"/>
    <p:restoredTop sz="94660"/>
  </p:normalViewPr>
  <p:slideViewPr>
    <p:cSldViewPr>
      <p:cViewPr varScale="1">
        <p:scale>
          <a:sx n="69" d="100"/>
          <a:sy n="69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C17A48-D010-4B40-AE19-2B0C870EC395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3135D7-3DA5-4D8A-9165-4852192112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65188"/>
            <a:fld id="{AD05091E-21BF-46CD-9A65-B577D1393174}" type="slidenum">
              <a:rPr lang="es-ES" sz="1300">
                <a:latin typeface="Times New Roman" pitchFamily="18" charset="0"/>
              </a:rPr>
              <a:pPr algn="r" defTabSz="865188"/>
              <a:t>22</a:t>
            </a:fld>
            <a:endParaRPr lang="es-ES" sz="13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6B181-3069-4377-B4D6-77150BF4D133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EB63-0872-4BBA-B416-8E74F348A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35F4-6851-45EF-B127-D3FDDE2C70E7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DFFB-AFF8-4811-A49A-E8AD5395D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25CD-C514-4F86-97DD-E7FF43D84A91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869-A094-4AFC-B47C-F57053FFB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1C26C-499B-4E5D-915C-A89566355E58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EC6C-2FCD-4AAB-8538-C2696EDF8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B5DE-6954-452F-9D78-460249942938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C3452-3287-4B83-8290-DCC3DCA2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2A66-3B6A-4915-8CEC-D9F3057EF57D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70B3-10C8-4ACC-BF02-6BC285557C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0DDD-5AFB-4F8D-8304-B32DB4C50DCF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4DD5-3849-4605-9509-E29A8500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CAB90-CF3C-40E6-AE90-3A13C8602B01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B76-1AA2-47C6-9CB5-1019B110A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FF05-B77F-455B-B7D0-24B883D54827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EF57-D3AE-41C9-A436-06CD84C6C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BF87-5D63-4AAC-B26E-2E89BFD847D5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A01F-9136-41FB-8FA2-4E2EE416A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74D08-4E79-4142-BD72-E62C05F81B36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25D8-19B6-4EC4-9A9E-D97AA52F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4593F-F91C-4AA3-9ADE-D1A032C30316}" type="datetimeFigureOut">
              <a:rPr lang="en-US"/>
              <a:pPr>
                <a:defRPr/>
              </a:pPr>
              <a:t>1/5/2010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1B14A-CDB6-46BA-9A56-9C82B2090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w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53200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113" y="161925"/>
            <a:ext cx="8839200" cy="4410075"/>
          </a:xfrm>
          <a:prstGeom prst="rect">
            <a:avLst/>
          </a:prstGeom>
          <a:solidFill>
            <a:srgbClr val="B31B1B"/>
          </a:solidFill>
          <a:ln>
            <a:solidFill>
              <a:srgbClr val="B3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1458" r="62500" b="79536"/>
          <a:stretch>
            <a:fillRect/>
          </a:stretch>
        </p:blipFill>
        <p:spPr bwMode="auto">
          <a:xfrm>
            <a:off x="204788" y="230188"/>
            <a:ext cx="3376612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88900" y="1447800"/>
            <a:ext cx="8839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Calibri" pitchFamily="34" charset="0"/>
              </a:rPr>
              <a:t>The Performance of Index Based Livestock Insurance (IBLI):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Calibri" pitchFamily="34" charset="0"/>
              </a:rPr>
              <a:t>Ex Ante Assessment in the Presence</a:t>
            </a:r>
          </a:p>
          <a:p>
            <a:pPr algn="ctr"/>
            <a:r>
              <a:rPr lang="en-US" sz="4200" b="1">
                <a:solidFill>
                  <a:schemeClr val="bg1"/>
                </a:solidFill>
                <a:latin typeface="Calibri" pitchFamily="34" charset="0"/>
              </a:rPr>
              <a:t>of a Poverty Trap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228600" y="4860925"/>
            <a:ext cx="8686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latin typeface="Calibri" pitchFamily="34" charset="0"/>
              </a:rPr>
              <a:t>Chris </a:t>
            </a:r>
            <a:r>
              <a:rPr lang="en-US" sz="3000" b="1" dirty="0" smtClean="0">
                <a:latin typeface="Calibri" pitchFamily="34" charset="0"/>
              </a:rPr>
              <a:t>Barrett</a:t>
            </a:r>
            <a:endParaRPr lang="en-US" sz="3000" b="1" dirty="0">
              <a:latin typeface="Calibri" pitchFamily="34" charset="0"/>
            </a:endParaRPr>
          </a:p>
          <a:p>
            <a:pPr algn="ctr"/>
            <a:r>
              <a:rPr lang="en-US" sz="3000" dirty="0" smtClean="0">
                <a:latin typeface="Calibri" pitchFamily="34" charset="0"/>
              </a:rPr>
              <a:t>Index Insurance Innovation Initiative Scientific Meeting</a:t>
            </a:r>
            <a:endParaRPr lang="en-US" sz="3000" dirty="0">
              <a:latin typeface="Calibri" pitchFamily="34" charset="0"/>
            </a:endParaRPr>
          </a:p>
          <a:p>
            <a:pPr algn="ctr"/>
            <a:r>
              <a:rPr lang="en-US" sz="3000" dirty="0" smtClean="0">
                <a:latin typeface="Calibri" pitchFamily="34" charset="0"/>
              </a:rPr>
              <a:t>January 15-16, 2010</a:t>
            </a:r>
            <a:endParaRPr lang="en-US" sz="3000" dirty="0">
              <a:latin typeface="Calibri" pitchFamily="34" charset="0"/>
            </a:endParaRPr>
          </a:p>
          <a:p>
            <a:pPr algn="ctr"/>
            <a:endParaRPr lang="en-US" sz="3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3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Analytical Framework: IBLI</a:t>
            </a:r>
          </a:p>
          <a:p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>
                <a:solidFill>
                  <a:srgbClr val="B31B1B"/>
                </a:solidFill>
                <a:latin typeface="Calibri" pitchFamily="34" charset="0"/>
              </a:rPr>
              <a:t>(5)	IBLI makes indemnity payments at the end of each season:</a:t>
            </a:r>
            <a:endParaRPr lang="en-US" sz="2300" baseline="300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>
                <a:solidFill>
                  <a:srgbClr val="B31B1B"/>
                </a:solidFill>
                <a:latin typeface="Calibri" pitchFamily="34" charset="0"/>
              </a:rPr>
              <a:t>(6)	Premium to be paid at the beginning of the season (loading </a:t>
            </a:r>
            <a:r>
              <a:rPr lang="en-US" sz="2300" i="1">
                <a:solidFill>
                  <a:srgbClr val="B31B1B"/>
                </a:solidFill>
                <a:latin typeface="Calibri" pitchFamily="34" charset="0"/>
              </a:rPr>
              <a:t>a</a:t>
            </a:r>
            <a:r>
              <a:rPr lang="en-US" sz="2300">
                <a:solidFill>
                  <a:srgbClr val="B31B1B"/>
                </a:solidFill>
                <a:latin typeface="Calibri" pitchFamily="34" charset="0"/>
              </a:rPr>
              <a:t>&gt;0)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120000"/>
              </a:lnSpc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>
                <a:solidFill>
                  <a:srgbClr val="B31B1B"/>
                </a:solidFill>
                <a:latin typeface="Calibri" pitchFamily="34" charset="0"/>
              </a:rPr>
              <a:t>(7)	Fully insured herd with IBLI (with g as non-mortality growth rates)</a:t>
            </a: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120000"/>
              </a:lnSpc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>
                <a:solidFill>
                  <a:srgbClr val="B31B1B"/>
                </a:solidFill>
                <a:latin typeface="Calibri" pitchFamily="34" charset="0"/>
              </a:rPr>
              <a:t>(8)	Basis risk is estimated from PARIMA data as:</a:t>
            </a: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80000"/>
              </a:lnSpc>
              <a:buFont typeface="Wingdings" pitchFamily="2" charset="2"/>
              <a:buChar char="Ø"/>
              <a:tabLst>
                <a:tab pos="395288" algn="l"/>
              </a:tabLst>
            </a:pPr>
            <a:endParaRPr lang="en-US" sz="23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300">
                <a:solidFill>
                  <a:srgbClr val="B31B1B"/>
                </a:solidFill>
                <a:latin typeface="Calibri" pitchFamily="34" charset="0"/>
              </a:rPr>
              <a:t>(9) IBLI performance in improving welfare dynamics:</a:t>
            </a:r>
          </a:p>
        </p:txBody>
      </p:sp>
      <p:pic>
        <p:nvPicPr>
          <p:cNvPr id="3277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04938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90800"/>
            <a:ext cx="7086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175" y="3886200"/>
            <a:ext cx="644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105400"/>
            <a:ext cx="4800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6248400"/>
            <a:ext cx="38862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821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Estimate seasonal non-mortality growth function: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endParaRPr lang="en-US" sz="23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endParaRPr lang="en-US" sz="23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1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H</a:t>
            </a:r>
            <a:r>
              <a:rPr lang="en-US" sz="2000" baseline="30000">
                <a:latin typeface="Calibri" pitchFamily="34" charset="0"/>
              </a:rPr>
              <a:t>c </a:t>
            </a:r>
            <a:r>
              <a:rPr lang="en-US" sz="2000">
                <a:latin typeface="Calibri" pitchFamily="34" charset="0"/>
              </a:rPr>
              <a:t>= 0.5 TLU /household /season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Pool 4 seasons of PARIMA (00-02), 2 seasons of (07-08) survey data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Two functions, 1 each conditional on good- or bad- vegetation conditions </a:t>
            </a:r>
          </a:p>
          <a:p>
            <a:pPr marL="1257300" lvl="1" indent="-5334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endParaRPr lang="en-US" sz="2000">
              <a:latin typeface="Calibri" pitchFamily="34" charset="0"/>
            </a:endParaRPr>
          </a:p>
          <a:p>
            <a:pPr marL="1257300" lvl="1" indent="-5334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endParaRPr lang="en-US" sz="2100">
              <a:latin typeface="Calibri" pitchFamily="34" charset="0"/>
            </a:endParaRPr>
          </a:p>
        </p:txBody>
      </p:sp>
      <p:pic>
        <p:nvPicPr>
          <p:cNvPr id="3482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4625"/>
            <a:ext cx="85344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70338"/>
            <a:ext cx="78486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16"/>
          <p:cNvSpPr>
            <a:spLocks noChangeArrowheads="1"/>
          </p:cNvSpPr>
          <p:nvPr/>
        </p:nvSpPr>
        <p:spPr bwMode="auto">
          <a:xfrm>
            <a:off x="95250" y="1295400"/>
            <a:ext cx="8915400" cy="14478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6869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Estimate seasonal non-mortality growth function:</a:t>
            </a:r>
          </a:p>
          <a:p>
            <a:pPr marL="609600" indent="-60960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100">
                <a:latin typeface="Calibri" pitchFamily="34" charset="0"/>
              </a:rPr>
              <a:t>If combined with mortality    &gt;&gt;   bifurcated herd dynamics at 15 TLU</a:t>
            </a:r>
          </a:p>
        </p:txBody>
      </p:sp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75" y="2003425"/>
            <a:ext cx="6283325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38918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2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Estimate household-specific basis risk factors:</a:t>
            </a:r>
          </a:p>
          <a:p>
            <a:pPr marL="609600" indent="-609600">
              <a:lnSpc>
                <a:spcPct val="1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           Individual loss: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          Unpredicted loss:</a:t>
            </a:r>
          </a:p>
          <a:p>
            <a:pPr marL="609600" indent="-609600">
              <a:lnSpc>
                <a:spcPct val="110000"/>
              </a:lnSpc>
              <a:spcBef>
                <a:spcPct val="5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		with</a:t>
            </a:r>
          </a:p>
          <a:p>
            <a:pPr marL="609600" indent="-609600">
              <a:lnSpc>
                <a:spcPct val="180000"/>
              </a:lnSpc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Random coefficient models with random effect on the slope</a:t>
            </a:r>
          </a:p>
          <a:p>
            <a:pPr marL="609600" indent="-609600"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Use 4 seasons panel of PARIMA (2000-02)</a:t>
            </a:r>
          </a:p>
          <a:p>
            <a:pPr marL="609600" indent="-609600"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Estimated household beta (mean=0.8,sd=0.5)  Vs. unpredicted loss (0,0.12)</a:t>
            </a:r>
          </a:p>
        </p:txBody>
      </p:sp>
      <p:grpSp>
        <p:nvGrpSpPr>
          <p:cNvPr id="38919" name="Group 11"/>
          <p:cNvGrpSpPr>
            <a:grpSpLocks/>
          </p:cNvGrpSpPr>
          <p:nvPr/>
        </p:nvGrpSpPr>
        <p:grpSpPr bwMode="auto">
          <a:xfrm>
            <a:off x="609600" y="4191000"/>
            <a:ext cx="7924800" cy="2667000"/>
            <a:chOff x="384" y="2316"/>
            <a:chExt cx="5094" cy="1866"/>
          </a:xfrm>
        </p:grpSpPr>
        <p:pic>
          <p:nvPicPr>
            <p:cNvPr id="38926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2316"/>
              <a:ext cx="2550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" y="2316"/>
              <a:ext cx="2550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20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406525"/>
            <a:ext cx="44196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3713" y="1905000"/>
            <a:ext cx="160020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17650" y="2457450"/>
            <a:ext cx="83883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Rectangle 20"/>
          <p:cNvSpPr>
            <a:spLocks noChangeArrowheads="1"/>
          </p:cNvSpPr>
          <p:nvPr/>
        </p:nvSpPr>
        <p:spPr bwMode="auto">
          <a:xfrm>
            <a:off x="95250" y="1295400"/>
            <a:ext cx="8915400" cy="16764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Rectangle 2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8925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809625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(3)		Estimate best fit joint distributions of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l-GR" sz="1900">
                <a:latin typeface="Calibri" pitchFamily="34" charset="0"/>
              </a:rPr>
              <a:t>χ</a:t>
            </a:r>
            <a:r>
              <a:rPr lang="en-US" sz="1900" baseline="30000">
                <a:latin typeface="Calibri" pitchFamily="34" charset="0"/>
              </a:rPr>
              <a:t>2</a:t>
            </a:r>
            <a:r>
              <a:rPr lang="en-US" sz="1900">
                <a:latin typeface="Calibri" pitchFamily="34" charset="0"/>
              </a:rPr>
              <a:t> goodness of fit criterion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4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Simulate herd dynamics of 500 hhs/area, 54 historical seasons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Based on the estimated growth functions and parameters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Use 54 seasons of historical NDVI since 1981, retaining sequencing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40967" name="Rectangle 1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6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4513" y="795338"/>
            <a:ext cx="25669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9" name="Group 24"/>
          <p:cNvGrpSpPr>
            <a:grpSpLocks/>
          </p:cNvGrpSpPr>
          <p:nvPr/>
        </p:nvGrpSpPr>
        <p:grpSpPr bwMode="auto">
          <a:xfrm>
            <a:off x="4459288" y="2819400"/>
            <a:ext cx="4760912" cy="4114800"/>
            <a:chOff x="2809" y="1776"/>
            <a:chExt cx="2999" cy="2592"/>
          </a:xfrm>
        </p:grpSpPr>
        <p:sp>
          <p:nvSpPr>
            <p:cNvPr id="40974" name="Rectangle 25"/>
            <p:cNvSpPr>
              <a:spLocks noChangeArrowheads="1"/>
            </p:cNvSpPr>
            <p:nvPr/>
          </p:nvSpPr>
          <p:spPr bwMode="auto">
            <a:xfrm>
              <a:off x="2814" y="1776"/>
              <a:ext cx="2946" cy="2544"/>
            </a:xfrm>
            <a:prstGeom prst="rect">
              <a:avLst/>
            </a:prstGeom>
            <a:solidFill>
              <a:srgbClr val="CBD9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975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" y="2109"/>
              <a:ext cx="2999" cy="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6" name="Text Box 27"/>
            <p:cNvSpPr txBox="1">
              <a:spLocks noChangeArrowheads="1"/>
            </p:cNvSpPr>
            <p:nvPr/>
          </p:nvSpPr>
          <p:spPr bwMode="auto">
            <a:xfrm>
              <a:off x="3117" y="1851"/>
              <a:ext cx="2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Bifurcated herd threshold at 15 TLU</a:t>
              </a:r>
            </a:p>
          </p:txBody>
        </p:sp>
      </p:grpSp>
      <p:grpSp>
        <p:nvGrpSpPr>
          <p:cNvPr id="40970" name="Group 36"/>
          <p:cNvGrpSpPr>
            <a:grpSpLocks/>
          </p:cNvGrpSpPr>
          <p:nvPr/>
        </p:nvGrpSpPr>
        <p:grpSpPr bwMode="auto">
          <a:xfrm>
            <a:off x="14288" y="2819400"/>
            <a:ext cx="4481512" cy="4071938"/>
            <a:chOff x="9" y="1776"/>
            <a:chExt cx="2823" cy="2565"/>
          </a:xfrm>
        </p:grpSpPr>
        <p:sp>
          <p:nvSpPr>
            <p:cNvPr id="40971" name="Rectangle 37"/>
            <p:cNvSpPr>
              <a:spLocks noChangeArrowheads="1"/>
            </p:cNvSpPr>
            <p:nvPr/>
          </p:nvSpPr>
          <p:spPr bwMode="auto">
            <a:xfrm>
              <a:off x="18" y="1776"/>
              <a:ext cx="2805" cy="2544"/>
            </a:xfrm>
            <a:prstGeom prst="rect">
              <a:avLst/>
            </a:prstGeom>
            <a:solidFill>
              <a:srgbClr val="CBD9E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Text Box 38"/>
            <p:cNvSpPr txBox="1">
              <a:spLocks noChangeArrowheads="1"/>
            </p:cNvSpPr>
            <p:nvPr/>
          </p:nvSpPr>
          <p:spPr bwMode="auto">
            <a:xfrm>
              <a:off x="96" y="1842"/>
              <a:ext cx="2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Cumulative distribution of simulated herd</a:t>
              </a:r>
            </a:p>
          </p:txBody>
        </p:sp>
        <p:pic>
          <p:nvPicPr>
            <p:cNvPr id="40973" name="Picture 3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" y="2102"/>
              <a:ext cx="2823" cy="2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013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Empirical Estimation and Simulation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43014" name="Rectangle 3"/>
          <p:cNvSpPr>
            <a:spLocks noChangeArrowheads="1"/>
          </p:cNvSpPr>
          <p:nvPr/>
        </p:nvSpPr>
        <p:spPr bwMode="auto">
          <a:xfrm>
            <a:off x="1524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Simulate household’s CRRA based on wealth specific distributions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(6)		Consider 5 fair IBLI with strikes of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10%, 15%, 20%, 25%, 30%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70000"/>
              </a:spcBef>
              <a:buFont typeface="Wingdings" pitchFamily="2" charset="2"/>
              <a:buAutoNum type="arabicParenBoth" startAt="7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Simulate average performance</a:t>
            </a:r>
          </a:p>
          <a:p>
            <a:pPr marL="609600" indent="-609600">
              <a:spcBef>
                <a:spcPct val="20000"/>
              </a:spcBef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                              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         over 54 pseudo sets of 54-season herd dynamics  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301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067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551488"/>
            <a:ext cx="38862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95250" y="1400175"/>
            <a:ext cx="8915400" cy="2028825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Effectiveness of IBLI in Managing Asset Risk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152400" y="838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Varying patterns of IBLI performance emerge for different herd sizes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                                                                                             Bifurcated herd   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									H*=15 TLU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Negligible benefits for the poorest (herd&lt;&lt;H*)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Varying performance for vulnerable herd around H*: Highest gains if IBLI preserves herd dynamics from shock soon after initial purchase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arenBoth" startAt="5"/>
              <a:tabLst>
                <a:tab pos="395288" algn="l"/>
              </a:tabLst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5064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61499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05200"/>
            <a:ext cx="3048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09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Effectiveness of IBLI in Managing Asset Risk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47110" name="Rectangle 3"/>
          <p:cNvSpPr>
            <a:spLocks noChangeArrowheads="1"/>
          </p:cNvSpPr>
          <p:nvPr/>
        </p:nvSpPr>
        <p:spPr bwMode="auto">
          <a:xfrm>
            <a:off x="152400" y="838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IBLI performance conditional on contract specifications and household’s basis risk factors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100">
                <a:latin typeface="Calibri" pitchFamily="34" charset="0"/>
              </a:rPr>
              <a:t>Non-linear impact based on initial herd size relative to the threshold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1900">
                <a:latin typeface="Calibri" pitchFamily="34" charset="0"/>
              </a:rPr>
              <a:t>Minimal role for H&lt;15 TLU, greatest performance for H=15-20 TLU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100">
                <a:latin typeface="Calibri" pitchFamily="34" charset="0"/>
              </a:rPr>
              <a:t>IBLI performance increases with beta 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100">
                <a:latin typeface="Calibri" pitchFamily="34" charset="0"/>
              </a:rPr>
              <a:t>10% contract provides best result, though the most expensive</a:t>
            </a: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71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676400"/>
            <a:ext cx="90043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95250" y="1828800"/>
            <a:ext cx="8915400" cy="31242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157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Effectiveness of IBLI in Managing Asset Risk</a:t>
            </a:r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159" name="Picture 11"/>
          <p:cNvPicPr>
            <a:picLocks noChangeAspect="1" noChangeArrowheads="1"/>
          </p:cNvPicPr>
          <p:nvPr/>
        </p:nvPicPr>
        <p:blipFill>
          <a:blip r:embed="rId3" cstate="print"/>
          <a:srcRect t="19347"/>
          <a:stretch>
            <a:fillRect/>
          </a:stretch>
        </p:blipFill>
        <p:spPr bwMode="auto">
          <a:xfrm>
            <a:off x="0" y="12192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95250" y="1524000"/>
            <a:ext cx="8915400" cy="1905000"/>
          </a:xfrm>
          <a:prstGeom prst="rect">
            <a:avLst/>
          </a:prstGeom>
          <a:noFill/>
          <a:ln w="5715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1" name="Group 12"/>
          <p:cNvGrpSpPr>
            <a:grpSpLocks/>
          </p:cNvGrpSpPr>
          <p:nvPr/>
        </p:nvGrpSpPr>
        <p:grpSpPr bwMode="auto">
          <a:xfrm>
            <a:off x="4267200" y="3505200"/>
            <a:ext cx="4876800" cy="3276600"/>
            <a:chOff x="951" y="432"/>
            <a:chExt cx="3222" cy="2016"/>
          </a:xfrm>
        </p:grpSpPr>
        <p:pic>
          <p:nvPicPr>
            <p:cNvPr id="49163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2672" b="11832"/>
            <a:stretch>
              <a:fillRect/>
            </a:stretch>
          </p:blipFill>
          <p:spPr bwMode="auto">
            <a:xfrm>
              <a:off x="951" y="432"/>
              <a:ext cx="322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4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 t="88303" b="4678"/>
            <a:stretch>
              <a:fillRect/>
            </a:stretch>
          </p:blipFill>
          <p:spPr bwMode="auto">
            <a:xfrm>
              <a:off x="1776" y="432"/>
              <a:ext cx="17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62" name="Rectangle 3"/>
          <p:cNvSpPr>
            <a:spLocks noChangeArrowheads="1"/>
          </p:cNvSpPr>
          <p:nvPr/>
        </p:nvSpPr>
        <p:spPr bwMode="auto">
          <a:xfrm>
            <a:off x="152400" y="838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IBLI performance, 2000 simulated households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400">
              <a:latin typeface="Calibri" pitchFamily="34" charset="0"/>
            </a:endParaRPr>
          </a:p>
          <a:p>
            <a:pPr marL="609600" indent="-609600">
              <a:lnSpc>
                <a:spcPct val="20000"/>
              </a:lnSpc>
              <a:buFont typeface="Wingdings" pitchFamily="2" charset="2"/>
              <a:buNone/>
              <a:tabLst>
                <a:tab pos="395288" algn="l"/>
              </a:tabLst>
            </a:pPr>
            <a:r>
              <a:rPr lang="en-US" sz="2100">
                <a:latin typeface="Calibri" pitchFamily="34" charset="0"/>
              </a:rPr>
              <a:t>-- </a:t>
            </a:r>
            <a:r>
              <a:rPr lang="en-US" sz="2000">
                <a:latin typeface="Calibri" pitchFamily="34" charset="0"/>
              </a:rPr>
              <a:t>Effective demand exists for</a:t>
            </a:r>
          </a:p>
          <a:p>
            <a:pPr marL="609600" indent="-609600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    fair IBLI at 10%,20% strike levels</a:t>
            </a:r>
          </a:p>
          <a:p>
            <a:pPr marL="609600" indent="-609600">
              <a:spcBef>
                <a:spcPct val="7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-- Minimal change in performance</a:t>
            </a:r>
          </a:p>
          <a:p>
            <a:pPr marL="609600" indent="-609600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    wrt risk preference</a:t>
            </a:r>
          </a:p>
          <a:p>
            <a:pPr marL="609600" indent="-609600">
              <a:spcBef>
                <a:spcPct val="7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-- 10% contract provides best result</a:t>
            </a:r>
          </a:p>
          <a:p>
            <a:pPr marL="609600" indent="-609600">
              <a:spcBef>
                <a:spcPct val="7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-- Variation in performance across</a:t>
            </a:r>
          </a:p>
          <a:p>
            <a:pPr marL="609600" indent="-609600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    households with different</a:t>
            </a:r>
          </a:p>
          <a:p>
            <a:pPr marL="609600" indent="-609600"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   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1155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05" name="TextBox 10"/>
          <p:cNvSpPr txBox="1">
            <a:spLocks noChangeArrowheads="1"/>
          </p:cNvSpPr>
          <p:nvPr/>
        </p:nvSpPr>
        <p:spPr bwMode="auto">
          <a:xfrm>
            <a:off x="381000" y="2286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Willingness to pay for IBLI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By herd size</a:t>
            </a:r>
          </a:p>
        </p:txBody>
      </p:sp>
      <p:sp>
        <p:nvSpPr>
          <p:cNvPr id="51206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07" name="Picture 14"/>
          <p:cNvPicPr>
            <a:picLocks noChangeAspect="1" noChangeArrowheads="1"/>
          </p:cNvPicPr>
          <p:nvPr/>
        </p:nvPicPr>
        <p:blipFill>
          <a:blip r:embed="rId4" cstate="print"/>
          <a:srcRect t="5511" b="5815"/>
          <a:stretch>
            <a:fillRect/>
          </a:stretch>
        </p:blipFill>
        <p:spPr bwMode="auto">
          <a:xfrm>
            <a:off x="1066800" y="1447800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Rectangle 3"/>
          <p:cNvSpPr>
            <a:spLocks noChangeArrowheads="1"/>
          </p:cNvSpPr>
          <p:nvPr/>
        </p:nvSpPr>
        <p:spPr bwMode="auto">
          <a:xfrm>
            <a:off x="152400" y="60198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WTP beyond fair rate is only attained at herd size beyond H*=15 TLU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Most of the population has no effective demand for IBLI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>
              <a:latin typeface="Calibri" pitchFamily="34" charset="0"/>
            </a:endParaRPr>
          </a:p>
        </p:txBody>
      </p:sp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3505200" y="1447800"/>
          <a:ext cx="2362200" cy="315913"/>
        </p:xfrm>
        <a:graphic>
          <a:graphicData uri="http://schemas.openxmlformats.org/presentationml/2006/ole">
            <p:oleObj spid="_x0000_s51210" name="Equation" r:id="rId5" imgW="1523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Motivation: Poverty Traps and Shocks</a:t>
            </a:r>
            <a:endParaRPr lang="en-US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28600" y="1066800"/>
            <a:ext cx="426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Strong prior evidence of poverty traps in the arid and semi-arid lands (ASAL) of east Africa</a:t>
            </a:r>
          </a:p>
          <a:p>
            <a:pPr>
              <a:buFont typeface="Arial" charset="0"/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400" dirty="0">
                <a:latin typeface="Calibri" pitchFamily="34" charset="0"/>
              </a:rPr>
              <a:t>Standard humanitarian response to shocks/destitution: food </a:t>
            </a:r>
            <a:r>
              <a:rPr lang="en-US" sz="2400" dirty="0" smtClean="0">
                <a:latin typeface="Calibri" pitchFamily="34" charset="0"/>
              </a:rPr>
              <a:t>aid.</a:t>
            </a:r>
          </a:p>
          <a:p>
            <a:pPr>
              <a:buFont typeface="Arial" charset="0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latin typeface="Calibri" pitchFamily="34" charset="0"/>
              </a:rPr>
              <a:t>But if transfers go only to the poor who are already in the poverty trap, the numbers of poor will grow.  In the long-run, the inexorably poor worse off as the unnecessarily poor join their ranks and compete for transfers.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6482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10033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5301" name="TextBox 10"/>
          <p:cNvSpPr txBox="1">
            <a:spLocks noChangeArrowheads="1"/>
          </p:cNvSpPr>
          <p:nvPr/>
        </p:nvSpPr>
        <p:spPr bwMode="auto">
          <a:xfrm>
            <a:off x="381000" y="196850"/>
            <a:ext cx="853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Dynamic Outcome of Targeted IBLI Subsidies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530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19200"/>
            <a:ext cx="4495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7713" y="1219200"/>
            <a:ext cx="44958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5" name="Rectangle 3"/>
          <p:cNvSpPr>
            <a:spLocks noChangeArrowheads="1"/>
          </p:cNvSpPr>
          <p:nvPr/>
        </p:nvSpPr>
        <p:spPr bwMode="auto">
          <a:xfrm>
            <a:off x="152400" y="457200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solidFill>
                  <a:srgbClr val="B31B1B"/>
                </a:solidFill>
                <a:latin typeface="Calibri" pitchFamily="34" charset="0"/>
              </a:rPr>
              <a:t>Optimally targeted subsidized IBLI maximizes poverty reduction outcomes: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		Free provision to 10-20 TLU &amp; subsidized at actuarily fair rate for 20-50 TLU</a:t>
            </a:r>
          </a:p>
          <a:p>
            <a:pPr marL="1257300" lvl="1" indent="-533400">
              <a:spcBef>
                <a:spcPct val="3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>
                <a:latin typeface="Calibri" pitchFamily="34" charset="0"/>
              </a:rPr>
              <a:t>Lower and stabilize asset poverty about 10% lower than w/o IBLI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>
                <a:latin typeface="Calibri" pitchFamily="34" charset="0"/>
              </a:rPr>
              <a:t>Most cost effective: at $20 per capita cost per 1% reduction in poverty HC 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>
                <a:latin typeface="Calibri" pitchFamily="34" charset="0"/>
              </a:rPr>
              <a:t>          ( in contrast to the $38 per capita  for the need-based transfers scheme)</a:t>
            </a:r>
          </a:p>
          <a:p>
            <a:pPr marL="609600" indent="-609600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000">
                <a:solidFill>
                  <a:srgbClr val="B31B1B"/>
                </a:solidFill>
                <a:latin typeface="Calibri" pitchFamily="34" charset="0"/>
              </a:rPr>
              <a:t>Potential for IBLI as productive safety net</a:t>
            </a:r>
          </a:p>
          <a:p>
            <a:pPr marL="1257300" lvl="1" indent="-533400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>
              <a:solidFill>
                <a:srgbClr val="B31B1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734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349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Conclusions</a:t>
            </a:r>
            <a:endParaRPr lang="en-US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9755" name="Rectangle 3"/>
          <p:cNvSpPr>
            <a:spLocks noChangeArrowheads="1"/>
          </p:cNvSpPr>
          <p:nvPr/>
        </p:nvSpPr>
        <p:spPr bwMode="auto">
          <a:xfrm>
            <a:off x="457200" y="10668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r>
              <a:rPr lang="en-US" sz="2400" b="1" dirty="0">
                <a:solidFill>
                  <a:srgbClr val="B31B1B"/>
                </a:solidFill>
                <a:latin typeface="Calibri" pitchFamily="34" charset="0"/>
              </a:rPr>
              <a:t>Initial herd size is the key determinant of IBLI performance in the presence of threshold-based poverty trap</a:t>
            </a:r>
          </a:p>
          <a:p>
            <a:pPr marL="1092200" lvl="1" indent="-368300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r>
              <a:rPr lang="en-US" sz="2200" dirty="0">
                <a:latin typeface="Calibri" pitchFamily="34" charset="0"/>
              </a:rPr>
              <a:t>Greater effect than basis risk or risk preference</a:t>
            </a:r>
          </a:p>
          <a:p>
            <a:pPr marL="1092200" lvl="1" indent="-368300">
              <a:spcBef>
                <a:spcPct val="4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r>
              <a:rPr lang="en-US" sz="2200" dirty="0">
                <a:latin typeface="Calibri" pitchFamily="34" charset="0"/>
              </a:rPr>
              <a:t>IBLI works least well with the poorest</a:t>
            </a:r>
          </a:p>
          <a:p>
            <a:pPr marL="1092200" lvl="1" indent="-368300">
              <a:spcBef>
                <a:spcPct val="4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r>
              <a:rPr lang="en-US" sz="2200" dirty="0">
                <a:latin typeface="Calibri" pitchFamily="34" charset="0"/>
              </a:rPr>
              <a:t>IBLI is most valuable for the vulnerable non-poor</a:t>
            </a:r>
          </a:p>
          <a:p>
            <a:pPr marL="395288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r>
              <a:rPr lang="en-US" sz="2400" b="1" dirty="0">
                <a:solidFill>
                  <a:srgbClr val="B31B1B"/>
                </a:solidFill>
                <a:latin typeface="Calibri" pitchFamily="34" charset="0"/>
              </a:rPr>
              <a:t>10% strike contract outperforms others</a:t>
            </a:r>
          </a:p>
          <a:p>
            <a:pPr marL="395288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r>
              <a:rPr lang="en-US" sz="2400" b="1" dirty="0">
                <a:solidFill>
                  <a:srgbClr val="B31B1B"/>
                </a:solidFill>
                <a:latin typeface="Calibri" pitchFamily="34" charset="0"/>
              </a:rPr>
              <a:t>Highly price elastic aggregate demand and limited demand at the commercially viable rates</a:t>
            </a:r>
          </a:p>
          <a:p>
            <a:pPr marL="852488" lvl="1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r>
              <a:rPr lang="en-US" sz="2200" dirty="0">
                <a:latin typeface="Calibri" pitchFamily="34" charset="0"/>
              </a:rPr>
              <a:t>Especially significant among the vulnerable group</a:t>
            </a:r>
            <a:endParaRPr lang="en-US" sz="2200" b="1" dirty="0">
              <a:solidFill>
                <a:srgbClr val="C00000"/>
              </a:solidFill>
              <a:latin typeface="Calibri" pitchFamily="34" charset="0"/>
            </a:endParaRPr>
          </a:p>
          <a:p>
            <a:pPr marL="395288" lvl="1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Targeted IBLI subsidies may work as a productive safety 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6"/>
          <p:cNvSpPr>
            <a:spLocks noChangeArrowheads="1"/>
          </p:cNvSpPr>
          <p:nvPr/>
        </p:nvSpPr>
        <p:spPr bwMode="auto">
          <a:xfrm>
            <a:off x="0" y="3452813"/>
            <a:ext cx="336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59394" name="Picture 7" descr="BoyHerdingGo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219200" y="533400"/>
            <a:ext cx="6629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IBLI appears a promising option for addressing risk-based poverty traps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0" y="5257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FF"/>
                </a:solidFill>
                <a:latin typeface="Calibri" pitchFamily="34" charset="0"/>
              </a:rPr>
              <a:t>Thank you for your time, interest and comments!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03860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For more information visit </a:t>
            </a:r>
            <a:r>
              <a:rPr lang="en-US" sz="2400" b="1" dirty="0">
                <a:solidFill>
                  <a:srgbClr val="FFFF00"/>
                </a:solidFill>
                <a:latin typeface="+mn-lt"/>
              </a:rPr>
              <a:t>www.ilri.org/livestockinsurance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Insurance and Development</a:t>
            </a:r>
          </a:p>
          <a:p>
            <a:endParaRPr lang="en-US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457200" y="10668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Economic costs of uninsured risk, esp. w/poverty traps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 u="sng">
                <a:solidFill>
                  <a:srgbClr val="B31B1B"/>
                </a:solidFill>
                <a:latin typeface="Calibri" pitchFamily="34" charset="0"/>
              </a:rPr>
              <a:t>Sustainable</a:t>
            </a: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 insurance can: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Prevent downward slide of vulnerable populations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Stabilize expectations &amp; crowd-in investment and accumulation by poor populations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Induce  financial deepening  by crowding-in credit supply and demand 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But can insurance be sustainably offered in the ASAL?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Conventional (individual) insurance unlikely to work, especially in small scale agro-pastoral sector: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Transactions costs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Moral hazard/adverse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5674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7747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228600" y="2286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b="1">
                <a:solidFill>
                  <a:schemeClr val="bg1"/>
                </a:solidFill>
              </a:rPr>
              <a:t>Index-based Livestock Insurance (IBLI)</a:t>
            </a:r>
          </a:p>
          <a:p>
            <a:endParaRPr lang="en-US" sz="28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152400" y="1066800"/>
            <a:ext cx="8839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Compensates area-averaged drought-related livestock losses</a:t>
            </a:r>
          </a:p>
          <a:p>
            <a:pPr marL="395288" indent="-395288">
              <a:spcBef>
                <a:spcPct val="20000"/>
              </a:spcBef>
              <a:buFont typeface="Arial" charset="0"/>
              <a:buNone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      </a:t>
            </a:r>
            <a:r>
              <a:rPr lang="en-US" sz="2200">
                <a:latin typeface="Calibri" pitchFamily="34" charset="0"/>
              </a:rPr>
              <a:t>Indemnity paid based on predicted mortality index estimated based on satellite-based vegetation index (NDVI)</a:t>
            </a:r>
          </a:p>
          <a:p>
            <a:pPr marL="395288" indent="-395288">
              <a:spcBef>
                <a:spcPct val="6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Advantages</a:t>
            </a:r>
          </a:p>
          <a:p>
            <a:pPr marL="395288" indent="-395288">
              <a:spcBef>
                <a:spcPct val="20000"/>
              </a:spcBef>
              <a:buFont typeface="Arial" charset="0"/>
              <a:buNone/>
              <a:tabLst>
                <a:tab pos="395288" algn="l"/>
              </a:tabLst>
            </a:pPr>
            <a:r>
              <a:rPr lang="en-US" sz="2200">
                <a:latin typeface="Calibri" pitchFamily="34" charset="0"/>
              </a:rPr>
              <a:t>     - Low transaction costs</a:t>
            </a:r>
          </a:p>
          <a:p>
            <a:pPr marL="395288" indent="-395288">
              <a:spcBef>
                <a:spcPct val="20000"/>
              </a:spcBef>
              <a:buFont typeface="Arial" charset="0"/>
              <a:buNone/>
              <a:tabLst>
                <a:tab pos="395288" algn="l"/>
              </a:tabLst>
            </a:pPr>
            <a:r>
              <a:rPr lang="en-US" sz="2200">
                <a:latin typeface="Calibri" pitchFamily="34" charset="0"/>
              </a:rPr>
              <a:t>     - Low incentive problems (e.g., moral hazard)</a:t>
            </a:r>
          </a:p>
          <a:p>
            <a:pPr marL="395288" indent="-395288">
              <a:spcBef>
                <a:spcPct val="20000"/>
              </a:spcBef>
              <a:tabLst>
                <a:tab pos="395288" algn="l"/>
              </a:tabLst>
            </a:pPr>
            <a:r>
              <a:rPr lang="en-US" sz="2200">
                <a:latin typeface="Calibri" pitchFamily="34" charset="0"/>
              </a:rPr>
              <a:t>     - Reduce covariate risk exposure</a:t>
            </a:r>
          </a:p>
          <a:p>
            <a:pPr marL="395288" indent="-395288">
              <a:spcBef>
                <a:spcPct val="6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Disadvantages: Basis risk</a:t>
            </a:r>
          </a:p>
          <a:p>
            <a:pPr marL="395288" indent="-395288">
              <a:spcBef>
                <a:spcPct val="20000"/>
              </a:spcBef>
              <a:buFont typeface="Arial" charset="0"/>
              <a:buNone/>
              <a:tabLst>
                <a:tab pos="395288" algn="l"/>
              </a:tabLst>
            </a:pPr>
            <a:r>
              <a:rPr lang="en-US" sz="2200">
                <a:latin typeface="Calibri" pitchFamily="34" charset="0"/>
              </a:rPr>
              <a:t>       Imperfect match of individual mortality  </a:t>
            </a:r>
          </a:p>
          <a:p>
            <a:pPr marL="395288" indent="-395288">
              <a:spcBef>
                <a:spcPct val="20000"/>
              </a:spcBef>
              <a:buFont typeface="Arial" charset="0"/>
              <a:buNone/>
              <a:tabLst>
                <a:tab pos="395288" algn="l"/>
              </a:tabLst>
            </a:pPr>
            <a:r>
              <a:rPr lang="en-US" sz="2200">
                <a:latin typeface="Calibri" pitchFamily="34" charset="0"/>
              </a:rPr>
              <a:t>	losses and the predicted mortality index</a:t>
            </a:r>
          </a:p>
          <a:p>
            <a:pPr marL="395288" indent="-395288">
              <a:spcBef>
                <a:spcPct val="800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Given this tradeoff, the impact of index insurance becomes an empirical question … but no real evidence to date</a:t>
            </a:r>
          </a:p>
        </p:txBody>
      </p:sp>
      <p:grpSp>
        <p:nvGrpSpPr>
          <p:cNvPr id="20487" name="Group 16"/>
          <p:cNvGrpSpPr>
            <a:grpSpLocks/>
          </p:cNvGrpSpPr>
          <p:nvPr/>
        </p:nvGrpSpPr>
        <p:grpSpPr bwMode="auto">
          <a:xfrm>
            <a:off x="5791200" y="1981200"/>
            <a:ext cx="3048000" cy="3429000"/>
            <a:chOff x="1392" y="432"/>
            <a:chExt cx="2160" cy="2592"/>
          </a:xfrm>
        </p:grpSpPr>
        <p:sp>
          <p:nvSpPr>
            <p:cNvPr id="20488" name="Rectangle 17"/>
            <p:cNvSpPr>
              <a:spLocks noChangeArrowheads="1"/>
            </p:cNvSpPr>
            <p:nvPr/>
          </p:nvSpPr>
          <p:spPr bwMode="auto">
            <a:xfrm>
              <a:off x="1392" y="432"/>
              <a:ext cx="2160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>
                <a:latin typeface="Times New Roman" pitchFamily="18" charset="0"/>
              </a:endParaRPr>
            </a:p>
          </p:txBody>
        </p:sp>
        <p:grpSp>
          <p:nvGrpSpPr>
            <p:cNvPr id="20489" name="Group 18"/>
            <p:cNvGrpSpPr>
              <a:grpSpLocks/>
            </p:cNvGrpSpPr>
            <p:nvPr/>
          </p:nvGrpSpPr>
          <p:grpSpPr bwMode="auto">
            <a:xfrm>
              <a:off x="1392" y="520"/>
              <a:ext cx="2160" cy="2504"/>
              <a:chOff x="288" y="864"/>
              <a:chExt cx="2118" cy="2504"/>
            </a:xfrm>
          </p:grpSpPr>
          <p:sp>
            <p:nvSpPr>
              <p:cNvPr id="20490" name="Text Box 9"/>
              <p:cNvSpPr txBox="1">
                <a:spLocks noChangeArrowheads="1"/>
              </p:cNvSpPr>
              <p:nvPr/>
            </p:nvSpPr>
            <p:spPr bwMode="auto">
              <a:xfrm>
                <a:off x="384" y="864"/>
                <a:ext cx="1825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>
                    <a:latin typeface="Times New Roman" pitchFamily="18" charset="0"/>
                  </a:rPr>
                  <a:t>NDVI  February 2009, Dekad 3</a:t>
                </a:r>
              </a:p>
            </p:txBody>
          </p:sp>
          <p:pic>
            <p:nvPicPr>
              <p:cNvPr id="20491" name="Picture 12" descr="billy_igskmncnwb015506060529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9875" t="13492" r="23222"/>
              <a:stretch>
                <a:fillRect/>
              </a:stretch>
            </p:blipFill>
            <p:spPr bwMode="auto">
              <a:xfrm>
                <a:off x="288" y="1104"/>
                <a:ext cx="2118" cy="2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28" y="2544"/>
                <a:ext cx="653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This Paper’s Contribution</a:t>
            </a:r>
          </a:p>
          <a:p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228600" y="838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Simulation analysis of IBLI performance given a poverty trap</a:t>
            </a:r>
          </a:p>
          <a:p>
            <a:pPr marL="1092200" lvl="1" indent="-3683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IBLI as asset insurance</a:t>
            </a:r>
          </a:p>
          <a:p>
            <a:pPr marL="1635125" lvl="2" indent="-228600">
              <a:spcBef>
                <a:spcPct val="40000"/>
              </a:spcBef>
              <a:buFontTx/>
              <a:buChar char="•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Intertemporal impact assessment given underlying asset dynamics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Household-level analysis</a:t>
            </a:r>
          </a:p>
          <a:p>
            <a:pPr marL="1635125" lvl="2" indent="-2286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Estimate household-level basis risk factors and risk preferences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400">
                <a:latin typeface="Calibri" pitchFamily="34" charset="0"/>
              </a:rPr>
              <a:t>Explore WTP and aggregate demand for IBLI </a:t>
            </a:r>
          </a:p>
          <a:p>
            <a:pPr marL="395288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8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Non-linear IBLI performance conditional on initial herd size</a:t>
            </a:r>
          </a:p>
          <a:p>
            <a:pPr marL="1092200" lvl="1" indent="-368300">
              <a:spcBef>
                <a:spcPct val="50000"/>
              </a:spcBef>
              <a:buFontTx/>
              <a:buChar char="•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IBLI valuation highest among the vulnerable non-poor</a:t>
            </a:r>
          </a:p>
          <a:p>
            <a:pPr marL="1092200" lvl="1" indent="-368300">
              <a:spcBef>
                <a:spcPct val="20000"/>
              </a:spcBef>
              <a:buFontTx/>
              <a:buChar char="•"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Herd size impact dominates those of basis risk or risk preferences  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Highly price elastic demand</a:t>
            </a:r>
          </a:p>
          <a:p>
            <a:pPr marL="395288" indent="-395288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Potential for targeted subsidies of IBLI as a productive safety net</a:t>
            </a:r>
          </a:p>
          <a:p>
            <a:pPr marL="1092200" lvl="1" indent="-368300">
              <a:spcBef>
                <a:spcPct val="5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 flipV="1">
            <a:off x="0" y="3581400"/>
            <a:ext cx="9144000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98425" y="3581400"/>
            <a:ext cx="89693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Key Findings</a:t>
            </a:r>
          </a:p>
          <a:p>
            <a:endParaRPr lang="en-US" sz="28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The Study Area in Northern Kenya &amp; Data</a:t>
            </a:r>
            <a:endParaRPr lang="en-US" sz="2800" b="1" i="1">
              <a:solidFill>
                <a:schemeClr val="bg1"/>
              </a:solidFill>
            </a:endParaRPr>
          </a:p>
        </p:txBody>
      </p:sp>
      <p:grpSp>
        <p:nvGrpSpPr>
          <p:cNvPr id="24582" name="Group 12"/>
          <p:cNvGrpSpPr>
            <a:grpSpLocks/>
          </p:cNvGrpSpPr>
          <p:nvPr/>
        </p:nvGrpSpPr>
        <p:grpSpPr bwMode="auto">
          <a:xfrm>
            <a:off x="4419600" y="1981200"/>
            <a:ext cx="4379913" cy="4876800"/>
            <a:chOff x="1008" y="384"/>
            <a:chExt cx="3072" cy="3600"/>
          </a:xfrm>
        </p:grpSpPr>
        <p:pic>
          <p:nvPicPr>
            <p:cNvPr id="24586" name="Picture 13" descr="Map of sites"/>
            <p:cNvPicPr>
              <a:picLocks noChangeAspect="1" noChangeArrowheads="1"/>
            </p:cNvPicPr>
            <p:nvPr/>
          </p:nvPicPr>
          <p:blipFill>
            <a:blip r:embed="rId3" cstate="print"/>
            <a:srcRect l="5542" t="13907" r="5774" b="2237"/>
            <a:stretch>
              <a:fillRect/>
            </a:stretch>
          </p:blipFill>
          <p:spPr bwMode="auto">
            <a:xfrm>
              <a:off x="1008" y="384"/>
              <a:ext cx="3072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87" name="Group 14"/>
            <p:cNvGrpSpPr>
              <a:grpSpLocks/>
            </p:cNvGrpSpPr>
            <p:nvPr/>
          </p:nvGrpSpPr>
          <p:grpSpPr bwMode="auto">
            <a:xfrm>
              <a:off x="1344" y="480"/>
              <a:ext cx="2304" cy="2928"/>
              <a:chOff x="1344" y="480"/>
              <a:chExt cx="2304" cy="2928"/>
            </a:xfrm>
          </p:grpSpPr>
          <p:sp>
            <p:nvSpPr>
              <p:cNvPr id="24588" name="Rectangle 15"/>
              <p:cNvSpPr>
                <a:spLocks noChangeArrowheads="1"/>
              </p:cNvSpPr>
              <p:nvPr/>
            </p:nvSpPr>
            <p:spPr bwMode="auto">
              <a:xfrm>
                <a:off x="1872" y="1149"/>
                <a:ext cx="981" cy="1248"/>
              </a:xfrm>
              <a:prstGeom prst="rect">
                <a:avLst/>
              </a:prstGeom>
              <a:noFill/>
              <a:ln w="19050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9" name="Rectangle 16"/>
              <p:cNvSpPr>
                <a:spLocks noChangeArrowheads="1"/>
              </p:cNvSpPr>
              <p:nvPr/>
            </p:nvSpPr>
            <p:spPr bwMode="auto">
              <a:xfrm>
                <a:off x="2256" y="2478"/>
                <a:ext cx="1008" cy="930"/>
              </a:xfrm>
              <a:prstGeom prst="rect">
                <a:avLst/>
              </a:prstGeom>
              <a:noFill/>
              <a:ln w="19050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0" name="Text Box 17"/>
              <p:cNvSpPr txBox="1">
                <a:spLocks noChangeArrowheads="1"/>
              </p:cNvSpPr>
              <p:nvPr/>
            </p:nvSpPr>
            <p:spPr bwMode="auto">
              <a:xfrm>
                <a:off x="2208" y="1150"/>
                <a:ext cx="457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FF0066"/>
                    </a:solidFill>
                  </a:rPr>
                  <a:t>Chalbi</a:t>
                </a:r>
              </a:p>
            </p:txBody>
          </p:sp>
          <p:sp>
            <p:nvSpPr>
              <p:cNvPr id="24591" name="Text Box 18"/>
              <p:cNvSpPr txBox="1">
                <a:spLocks noChangeArrowheads="1"/>
              </p:cNvSpPr>
              <p:nvPr/>
            </p:nvSpPr>
            <p:spPr bwMode="auto">
              <a:xfrm>
                <a:off x="2407" y="3048"/>
                <a:ext cx="586" cy="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0066FF"/>
                    </a:solidFill>
                  </a:rPr>
                  <a:t>Laisamis</a:t>
                </a:r>
              </a:p>
            </p:txBody>
          </p:sp>
          <p:sp>
            <p:nvSpPr>
              <p:cNvPr id="24592" name="Rectangle 19"/>
              <p:cNvSpPr>
                <a:spLocks noChangeArrowheads="1"/>
              </p:cNvSpPr>
              <p:nvPr/>
            </p:nvSpPr>
            <p:spPr bwMode="auto">
              <a:xfrm>
                <a:off x="1344" y="480"/>
                <a:ext cx="2304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3" name="Rectangle 20"/>
              <p:cNvSpPr>
                <a:spLocks noChangeArrowheads="1"/>
              </p:cNvSpPr>
              <p:nvPr/>
            </p:nvSpPr>
            <p:spPr bwMode="auto">
              <a:xfrm>
                <a:off x="2610" y="2280"/>
                <a:ext cx="48" cy="4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4" name="Rectangle 21"/>
              <p:cNvSpPr>
                <a:spLocks noChangeArrowheads="1"/>
              </p:cNvSpPr>
              <p:nvPr/>
            </p:nvSpPr>
            <p:spPr bwMode="auto">
              <a:xfrm>
                <a:off x="2076" y="1416"/>
                <a:ext cx="48" cy="48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5" name="Rectangle 22"/>
              <p:cNvSpPr>
                <a:spLocks noChangeArrowheads="1"/>
              </p:cNvSpPr>
              <p:nvPr/>
            </p:nvSpPr>
            <p:spPr bwMode="auto">
              <a:xfrm>
                <a:off x="3132" y="2535"/>
                <a:ext cx="48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Rectangle 23"/>
              <p:cNvSpPr>
                <a:spLocks noChangeArrowheads="1"/>
              </p:cNvSpPr>
              <p:nvPr/>
            </p:nvSpPr>
            <p:spPr bwMode="auto">
              <a:xfrm>
                <a:off x="2961" y="2868"/>
                <a:ext cx="48" cy="4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22860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latin typeface="Calibri" pitchFamily="34" charset="0"/>
              </a:rPr>
              <a:t>Four pastoral locations in Marsabit, where IBLI pilot launches in 2010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latin typeface="Calibri" pitchFamily="34" charset="0"/>
              </a:rPr>
              <a:t>Two panel data sets available: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(1) USAID PARIMA project (~30 hh/location, quarterly 2000-2002)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r>
              <a:rPr lang="en-US" sz="2000">
                <a:latin typeface="Calibri" pitchFamily="34" charset="0"/>
              </a:rPr>
              <a:t>(2) Household survey and experiment (42hh/location, pseudo quarterly 2007-2008)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88" y="2452688"/>
            <a:ext cx="3998912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24"/>
          <p:cNvSpPr>
            <a:spLocks noChangeArrowheads="1"/>
          </p:cNvSpPr>
          <p:nvPr/>
        </p:nvSpPr>
        <p:spPr bwMode="auto">
          <a:xfrm>
            <a:off x="533400" y="2438400"/>
            <a:ext cx="8153400" cy="4310063"/>
          </a:xfrm>
          <a:prstGeom prst="rect">
            <a:avLst/>
          </a:prstGeom>
          <a:noFill/>
          <a:ln w="762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6629" name="Picture 27"/>
          <p:cNvPicPr>
            <a:picLocks noChangeAspect="1" noChangeArrowheads="1"/>
          </p:cNvPicPr>
          <p:nvPr/>
        </p:nvPicPr>
        <p:blipFill>
          <a:blip r:embed="rId3" cstate="print"/>
          <a:srcRect l="2470"/>
          <a:stretch>
            <a:fillRect/>
          </a:stretch>
        </p:blipFill>
        <p:spPr bwMode="auto">
          <a:xfrm>
            <a:off x="0" y="1154113"/>
            <a:ext cx="91440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28"/>
          <p:cNvSpPr>
            <a:spLocks noChangeArrowheads="1"/>
          </p:cNvSpPr>
          <p:nvPr/>
        </p:nvSpPr>
        <p:spPr bwMode="auto">
          <a:xfrm>
            <a:off x="2286000" y="1662113"/>
            <a:ext cx="1447800" cy="50292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228600" y="7620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latin typeface="Calibri" pitchFamily="34" charset="0"/>
              </a:rPr>
              <a:t>Pastoral communities, livestock as main source of livelihood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200">
                <a:solidFill>
                  <a:srgbClr val="B31B1B"/>
                </a:solidFill>
                <a:latin typeface="Calibri" pitchFamily="34" charset="0"/>
              </a:rPr>
              <a:t>Vulnerable to covariate livestock loss (e.g., drought in 2000)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</a:pPr>
            <a:endParaRPr lang="en-US" sz="2200">
              <a:solidFill>
                <a:srgbClr val="B31B1B"/>
              </a:solidFill>
              <a:latin typeface="Calibri" pitchFamily="34" charset="0"/>
            </a:endParaRP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 The Study Area in Northern Kenya &amp; Data</a:t>
            </a:r>
            <a:endParaRPr lang="en-US" sz="2800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r>
              <a:rPr lang="en-US" sz="2400">
                <a:solidFill>
                  <a:srgbClr val="B31B1B"/>
                </a:solidFill>
                <a:latin typeface="Calibri" pitchFamily="34" charset="0"/>
              </a:rPr>
              <a:t>Indemnity is made at the end of each season if NDVI-based predicted mortality rate is beyond strike M*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</a:pPr>
            <a:endParaRPr lang="en-US" sz="2400">
              <a:solidFill>
                <a:srgbClr val="B31B1B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677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Index-based Livestock Insurance</a:t>
            </a:r>
          </a:p>
          <a:p>
            <a:endParaRPr lang="en-US" sz="2800" b="1" i="1">
              <a:solidFill>
                <a:schemeClr val="bg1"/>
              </a:solidFill>
            </a:endParaRPr>
          </a:p>
        </p:txBody>
      </p:sp>
      <p:pic>
        <p:nvPicPr>
          <p:cNvPr id="28678" name="Picture 12"/>
          <p:cNvPicPr>
            <a:picLocks noChangeAspect="1" noChangeArrowheads="1"/>
          </p:cNvPicPr>
          <p:nvPr/>
        </p:nvPicPr>
        <p:blipFill>
          <a:blip r:embed="rId3" cstate="print"/>
          <a:srcRect b="13873"/>
          <a:stretch>
            <a:fillRect/>
          </a:stretch>
        </p:blipFill>
        <p:spPr bwMode="auto">
          <a:xfrm>
            <a:off x="65088" y="4019550"/>
            <a:ext cx="90789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3"/>
          <p:cNvSpPr>
            <a:spLocks noChangeArrowheads="1"/>
          </p:cNvSpPr>
          <p:nvPr/>
        </p:nvSpPr>
        <p:spPr bwMode="auto">
          <a:xfrm>
            <a:off x="4876800" y="4905375"/>
            <a:ext cx="3810000" cy="1752600"/>
          </a:xfrm>
          <a:prstGeom prst="rect">
            <a:avLst/>
          </a:prstGeom>
          <a:noFill/>
          <a:ln w="5715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133600"/>
            <a:ext cx="4572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16"/>
          <p:cNvSpPr>
            <a:spLocks noChangeArrowheads="1"/>
          </p:cNvSpPr>
          <p:nvPr/>
        </p:nvSpPr>
        <p:spPr bwMode="auto">
          <a:xfrm>
            <a:off x="90488" y="3829050"/>
            <a:ext cx="8915400" cy="2819400"/>
          </a:xfrm>
          <a:prstGeom prst="rect">
            <a:avLst/>
          </a:prstGeom>
          <a:noFill/>
          <a:ln w="38100">
            <a:solidFill>
              <a:srgbClr val="B31B1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250" y="138113"/>
            <a:ext cx="8915400" cy="6719887"/>
          </a:xfrm>
          <a:prstGeom prst="rect">
            <a:avLst/>
          </a:prstGeom>
          <a:ln>
            <a:solidFill>
              <a:srgbClr val="B31B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 flipV="1">
            <a:off x="134938" y="139700"/>
            <a:ext cx="8856662" cy="546100"/>
          </a:xfrm>
          <a:prstGeom prst="rect">
            <a:avLst/>
          </a:prstGeom>
          <a:solidFill>
            <a:srgbClr val="B31B1B"/>
          </a:solidFill>
          <a:ln w="25400" algn="ctr">
            <a:solidFill>
              <a:srgbClr val="B31B1B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228600" y="152400"/>
            <a:ext cx="868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Analytical Framework: Bifurcated Herd Dynamics</a:t>
            </a:r>
          </a:p>
          <a:p>
            <a:endParaRPr lang="en-US" sz="2800" b="1" i="1">
              <a:solidFill>
                <a:schemeClr val="bg1"/>
              </a:solidFill>
            </a:endParaRPr>
          </a:p>
        </p:txBody>
      </p:sp>
      <p:sp>
        <p:nvSpPr>
          <p:cNvPr id="124935" name="Rectangle 3"/>
          <p:cNvSpPr>
            <a:spLocks noChangeArrowheads="1"/>
          </p:cNvSpPr>
          <p:nvPr/>
        </p:nvSpPr>
        <p:spPr bwMode="auto">
          <a:xfrm>
            <a:off x="228600" y="8382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  <a:defRPr/>
            </a:pP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(1)	Nonlinear herd accumulation with subsistence consumption </a:t>
            </a:r>
            <a:r>
              <a:rPr lang="en-US" sz="2300" dirty="0" err="1">
                <a:solidFill>
                  <a:srgbClr val="B31B1B"/>
                </a:solidFill>
                <a:latin typeface="Calibri" pitchFamily="34" charset="0"/>
              </a:rPr>
              <a:t>H</a:t>
            </a:r>
            <a:r>
              <a:rPr lang="en-US" sz="2300" baseline="30000" dirty="0" err="1">
                <a:solidFill>
                  <a:srgbClr val="B31B1B"/>
                </a:solidFill>
                <a:latin typeface="Calibri" pitchFamily="34" charset="0"/>
              </a:rPr>
              <a:t>c</a:t>
            </a:r>
            <a:endParaRPr lang="en-US" sz="2300" baseline="300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baseline="300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lnSpc>
                <a:spcPct val="60000"/>
              </a:lnSpc>
              <a:buFont typeface="Wingdings" pitchFamily="2" charset="2"/>
              <a:buNone/>
              <a:tabLst>
                <a:tab pos="395288" algn="l"/>
              </a:tabLst>
              <a:defRPr/>
            </a:pP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(2)	This leads to bifurcation in herd accumulation with threshold H*(</a:t>
            </a:r>
            <a:r>
              <a:rPr lang="en-US" sz="2300" dirty="0" err="1">
                <a:solidFill>
                  <a:srgbClr val="B31B1B"/>
                </a:solidFill>
                <a:latin typeface="Calibri" pitchFamily="34" charset="0"/>
              </a:rPr>
              <a:t>H</a:t>
            </a:r>
            <a:r>
              <a:rPr lang="en-US" sz="2300" baseline="30000" dirty="0" err="1">
                <a:solidFill>
                  <a:srgbClr val="B31B1B"/>
                </a:solidFill>
                <a:latin typeface="Calibri" pitchFamily="34" charset="0"/>
              </a:rPr>
              <a:t>c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)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Both" startAt="3"/>
              <a:tabLst>
                <a:tab pos="395288" algn="l"/>
              </a:tabLst>
              <a:defRPr/>
            </a:pPr>
            <a:r>
              <a:rPr lang="en-US" sz="2300" dirty="0" err="1">
                <a:solidFill>
                  <a:srgbClr val="B31B1B"/>
                </a:solidFill>
                <a:latin typeface="Calibri" pitchFamily="34" charset="0"/>
              </a:rPr>
              <a:t>Intertemporal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 utility defined over livestock wealth with CRRA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AutoNum type="arabicParenBoth" startAt="3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None/>
              <a:tabLst>
                <a:tab pos="395288" algn="l"/>
              </a:tabLst>
              <a:defRPr/>
            </a:pP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(4)	Certainty equivalent herd growth </a:t>
            </a:r>
            <a:r>
              <a:rPr lang="en-US" sz="2300" dirty="0" err="1">
                <a:solidFill>
                  <a:srgbClr val="B31B1B"/>
                </a:solidFill>
                <a:latin typeface="Calibri" pitchFamily="34" charset="0"/>
              </a:rPr>
              <a:t>wrt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. herd dynamics {H</a:t>
            </a:r>
            <a:r>
              <a:rPr lang="en-US" sz="2300" baseline="-25000" dirty="0">
                <a:solidFill>
                  <a:srgbClr val="B31B1B"/>
                </a:solidFill>
                <a:latin typeface="Calibri" pitchFamily="34" charset="0"/>
              </a:rPr>
              <a:t>ilt</a:t>
            </a:r>
            <a:r>
              <a:rPr lang="en-US" sz="2300" dirty="0">
                <a:solidFill>
                  <a:srgbClr val="B31B1B"/>
                </a:solidFill>
                <a:latin typeface="Calibri" pitchFamily="34" charset="0"/>
              </a:rPr>
              <a:t>}</a:t>
            </a:r>
            <a:r>
              <a:rPr lang="en-US" sz="2300" baseline="-25000" dirty="0">
                <a:solidFill>
                  <a:srgbClr val="B31B1B"/>
                </a:solidFill>
                <a:latin typeface="Calibri" pitchFamily="34" charset="0"/>
              </a:rPr>
              <a:t>t=1,…</a:t>
            </a: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  <a:p>
            <a:pPr marL="395288" indent="-395288">
              <a:spcBef>
                <a:spcPct val="20000"/>
              </a:spcBef>
              <a:buFont typeface="Wingdings" pitchFamily="2" charset="2"/>
              <a:buChar char="Ø"/>
              <a:tabLst>
                <a:tab pos="395288" algn="l"/>
              </a:tabLst>
              <a:defRPr/>
            </a:pPr>
            <a:endParaRPr lang="en-US" sz="2300" dirty="0">
              <a:solidFill>
                <a:srgbClr val="B31B1B"/>
              </a:solidFill>
              <a:latin typeface="Calibri" pitchFamily="34" charset="0"/>
            </a:endParaRPr>
          </a:p>
        </p:txBody>
      </p:sp>
      <p:pic>
        <p:nvPicPr>
          <p:cNvPr id="3072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103563"/>
            <a:ext cx="81534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3488" y="5567363"/>
            <a:ext cx="55483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425575"/>
            <a:ext cx="85344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1402</TotalTime>
  <Words>861</Words>
  <Application>Microsoft Office PowerPoint</Application>
  <PresentationFormat>On-screen Show (4:3)</PresentationFormat>
  <Paragraphs>200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IBLI Performance Paper</dc:title>
  <dc:creator>Pin Chantarat</dc:creator>
  <cp:lastModifiedBy>Chris Barrett</cp:lastModifiedBy>
  <cp:revision>82</cp:revision>
  <dcterms:created xsi:type="dcterms:W3CDTF">2009-03-02T19:09:48Z</dcterms:created>
  <dcterms:modified xsi:type="dcterms:W3CDTF">2010-01-05T10:53:53Z</dcterms:modified>
</cp:coreProperties>
</file>